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6"/>
  </p:notesMasterIdLst>
  <p:sldIdLst>
    <p:sldId id="259" r:id="rId2"/>
    <p:sldId id="260" r:id="rId3"/>
    <p:sldId id="262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63" r:id="rId13"/>
    <p:sldId id="271" r:id="rId14"/>
    <p:sldId id="276" r:id="rId15"/>
    <p:sldId id="277" r:id="rId16"/>
    <p:sldId id="272" r:id="rId17"/>
    <p:sldId id="275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92" r:id="rId27"/>
    <p:sldId id="293" r:id="rId28"/>
    <p:sldId id="287" r:id="rId29"/>
    <p:sldId id="288" r:id="rId30"/>
    <p:sldId id="289" r:id="rId31"/>
    <p:sldId id="290" r:id="rId32"/>
    <p:sldId id="291" r:id="rId33"/>
    <p:sldId id="294" r:id="rId34"/>
    <p:sldId id="295" r:id="rId3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405" autoAdjust="0"/>
  </p:normalViewPr>
  <p:slideViewPr>
    <p:cSldViewPr snapToGrid="0">
      <p:cViewPr varScale="1">
        <p:scale>
          <a:sx n="59" d="100"/>
          <a:sy n="59" d="100"/>
        </p:scale>
        <p:origin x="1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F5638-AEBD-4CE2-B404-08E196469EE4}" type="datetimeFigureOut">
              <a:rPr kumimoji="1" lang="ja-JP" altLang="en-US" smtClean="0"/>
              <a:t>2019/3/9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321B-99E4-4B4B-AFD0-A40F4759B4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505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スライドに与えられている課題について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</a:t>
            </a:r>
            <a:r>
              <a:rPr kumimoji="1" lang="en-US" altLang="ja-JP" dirty="0" err="1" smtClean="0"/>
              <a:t>RoDEP</a:t>
            </a:r>
            <a:r>
              <a:rPr kumimoji="1" lang="en-US" altLang="ja-JP" dirty="0" smtClean="0"/>
              <a:t>_</a:t>
            </a:r>
            <a:r>
              <a:rPr kumimoji="1" lang="ja-JP" altLang="en-US" dirty="0" smtClean="0"/>
              <a:t>１年生講習の</a:t>
            </a:r>
            <a:r>
              <a:rPr kumimoji="1" lang="en-US" altLang="ja-JP" dirty="0" smtClean="0"/>
              <a:t>[</a:t>
            </a:r>
            <a:r>
              <a:rPr kumimoji="1" lang="en-US" altLang="ja-JP" dirty="0" err="1" smtClean="0"/>
              <a:t>Creo</a:t>
            </a:r>
            <a:r>
              <a:rPr kumimoji="1" lang="ja-JP" altLang="en-US" dirty="0" smtClean="0"/>
              <a:t>の使い方</a:t>
            </a:r>
            <a:r>
              <a:rPr kumimoji="1" lang="en-US" altLang="ja-JP" dirty="0" smtClean="0"/>
              <a:t>]</a:t>
            </a:r>
            <a:r>
              <a:rPr kumimoji="1" lang="ja-JP" altLang="en-US" dirty="0" smtClean="0"/>
              <a:t>より引用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このスライドを作る上で参考にしたもの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https://www.amazon.co.jp/Fusion360</a:t>
            </a:r>
            <a:r>
              <a:rPr kumimoji="1" lang="ja-JP" altLang="en-US" dirty="0" smtClean="0"/>
              <a:t>操作ガイド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ベーシック編</a:t>
            </a:r>
            <a:r>
              <a:rPr kumimoji="1" lang="en-US" altLang="ja-JP" dirty="0" smtClean="0"/>
              <a:t>-2019</a:t>
            </a:r>
            <a:r>
              <a:rPr kumimoji="1" lang="ja-JP" altLang="en-US" dirty="0" smtClean="0"/>
              <a:t>年版</a:t>
            </a:r>
            <a:r>
              <a:rPr kumimoji="1" lang="en-US" altLang="ja-JP" dirty="0" smtClean="0"/>
              <a:t>―</a:t>
            </a:r>
            <a:r>
              <a:rPr kumimoji="1" lang="ja-JP" altLang="en-US" dirty="0" smtClean="0"/>
              <a:t>次世代クラウドベース</a:t>
            </a:r>
            <a:r>
              <a:rPr kumimoji="1" lang="en-US" altLang="ja-JP" dirty="0" smtClean="0"/>
              <a:t>3DCAD-</a:t>
            </a:r>
            <a:r>
              <a:rPr kumimoji="1" lang="ja-JP" altLang="en-US" dirty="0" smtClean="0"/>
              <a:t>三谷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大暁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dp</a:t>
            </a:r>
            <a:r>
              <a:rPr kumimoji="1" lang="en-US" altLang="ja-JP" dirty="0" smtClean="0"/>
              <a:t>/4877834516/ref=sr_1_2?ie=UTF8&amp;qid=1551766844&amp;sr=8-2&amp;keywords=fusion+360+%E6%9C%AC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20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（前の課題で説明しなかった場合→「検査」のやり方は課題終了時に教える）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（移動・コピーを説明する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（表示・非表示の仕方を説明する）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方法が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つある。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コンポ</a:t>
            </a:r>
            <a:r>
              <a:rPr kumimoji="1" lang="en-US" altLang="ja-JP" dirty="0" smtClean="0"/>
              <a:t>―</a:t>
            </a:r>
            <a:r>
              <a:rPr kumimoji="1" lang="ja-JP" altLang="en-US" dirty="0" smtClean="0"/>
              <a:t>ネントをして各パーツを作ったり複製したりして、のち移動またはアセンブリするやり方。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クラウドに各パーツを保存して新しいドキュメントに各パーツを持ってきてから移動またはアセンブリするやり方。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課題終了後は好きにデザインしてもらう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94C06-B0BB-429D-8210-29B2ADDF8FC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77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smtClean="0"/>
              <a:t>CAD</a:t>
            </a:r>
            <a:r>
              <a:rPr lang="ja-JP" altLang="en-US" dirty="0" smtClean="0"/>
              <a:t>は自動車や住宅、建築、服飾などの設計や製図を支援するシステムソフト。</a:t>
            </a:r>
            <a:endParaRPr lang="en-US" altLang="ja-JP" dirty="0" smtClean="0"/>
          </a:p>
          <a:p>
            <a:endParaRPr kumimoji="1" lang="en-US" altLang="ja-JP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とは「</a:t>
            </a:r>
            <a:r>
              <a:rPr kumimoji="1" lang="en-US" altLang="ja-JP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Aided Design</a:t>
            </a:r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」の略。</a:t>
            </a:r>
            <a:endParaRPr kumimoji="1" lang="en-US" altLang="ja-JP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設計や製図を手作業ではなくコンピュータで行う。</a:t>
            </a:r>
            <a:endParaRPr kumimoji="1" lang="en-US" altLang="ja-JP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日本語では「コンピュータ設計支援」と訳されています。</a:t>
            </a:r>
            <a:r>
              <a:rPr kumimoji="1" lang="en-US" altLang="ja-JP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身の回りにある多くのものが</a:t>
            </a:r>
            <a:r>
              <a:rPr kumimoji="1" lang="en-US" altLang="ja-JP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kumimoji="1" lang="ja-JP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を用いられている。（車やスマートフォン等）</a:t>
            </a:r>
            <a:endParaRPr kumimoji="1" lang="en-US" altLang="ja-JP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kumimoji="1" lang="ja-JP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の特徴</a:t>
            </a:r>
            <a:endParaRPr kumimoji="1" lang="en-US" altLang="ja-JP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ja-JP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●手書きによる製図よりも簡単</a:t>
            </a:r>
          </a:p>
          <a:p>
            <a:endParaRPr kumimoji="1" lang="en-US" altLang="ja-JP" dirty="0" smtClean="0"/>
          </a:p>
          <a:p>
            <a:r>
              <a:rPr kumimoji="1" lang="ja-JP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●製図データの修正がしやすい</a:t>
            </a:r>
          </a:p>
          <a:p>
            <a:endParaRPr kumimoji="1" lang="en-US" altLang="ja-JP" dirty="0" smtClean="0"/>
          </a:p>
          <a:p>
            <a:r>
              <a:rPr kumimoji="1" lang="ja-JP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●データで管理や共有が可能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参考</a:t>
            </a:r>
            <a:r>
              <a:rPr kumimoji="1" lang="en-US" altLang="ja-JP" dirty="0" smtClean="0"/>
              <a:t>URL</a:t>
            </a:r>
          </a:p>
          <a:p>
            <a:r>
              <a:rPr kumimoji="1" lang="en-US" altLang="ja-JP" dirty="0" smtClean="0"/>
              <a:t>https://hnavi.co.jp/knowledge/blog/cad/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37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Auto Desk</a:t>
            </a:r>
            <a:r>
              <a:rPr kumimoji="1" lang="ja-JP" altLang="en-US" dirty="0" smtClean="0"/>
              <a:t>社　ホームページ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https://www.autodesk.co.jp/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Fusion360 </a:t>
            </a:r>
            <a:r>
              <a:rPr kumimoji="1" lang="ja-JP" altLang="en-US" dirty="0" smtClean="0"/>
              <a:t>ページ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https://www.autodesk.co.jp/products/fusion-360/overview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Fusion360</a:t>
            </a:r>
            <a:r>
              <a:rPr kumimoji="1" lang="ja-JP" altLang="en-US" dirty="0" smtClean="0"/>
              <a:t>の概要や使い方を丁寧に説明されているリンク</a:t>
            </a:r>
            <a:endParaRPr kumimoji="1" lang="en-US" altLang="ja-JP" dirty="0" smtClean="0"/>
          </a:p>
          <a:p>
            <a:r>
              <a:rPr kumimoji="1" lang="en-US" altLang="ja-JP" dirty="0" smtClean="0"/>
              <a:t>https://fusion360.3dworks.co.jp/fusion360/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42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797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96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スケッチ寸法について説明しておく</a:t>
            </a:r>
            <a:endParaRPr kumimoji="1" lang="en-US" altLang="ja-JP" dirty="0" smtClean="0"/>
          </a:p>
          <a:p>
            <a:r>
              <a:rPr kumimoji="1" lang="ja-JP" altLang="en-US" dirty="0" smtClean="0"/>
              <a:t>三角形はポリゴンでも作成可能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色々いじってもらって見つけてもらう</a:t>
            </a:r>
            <a:r>
              <a:rPr kumimoji="1" lang="en-US" altLang="ja-JP" dirty="0" smtClean="0"/>
              <a:t>)</a:t>
            </a:r>
          </a:p>
          <a:p>
            <a:r>
              <a:rPr kumimoji="1" lang="ja-JP" altLang="en-US" dirty="0" smtClean="0"/>
              <a:t>「検査」のやり方は課題終了時に教える。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94C06-B0BB-429D-8210-29B2ADDF8FC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32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スケッチ寸法について説明しておく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（前の課題で説明しなかった場合→「検査」のやり方は課題終了時に教える）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94C06-B0BB-429D-8210-29B2ADDF8FC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14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321B-99E4-4B4B-AFD0-A40F4759B4CC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748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（前の課題で説明しなかった場合→「検査」のやり方は課題終了時に教える）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94C06-B0BB-429D-8210-29B2ADDF8FC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11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55576" y="3284984"/>
            <a:ext cx="76328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548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438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107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922114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>
            <a:lvl1pPr>
              <a:defRPr sz="2400" b="1"/>
            </a:lvl1pPr>
            <a:lvl2pPr>
              <a:defRPr sz="2200" b="1"/>
            </a:lvl2pPr>
            <a:lvl3pPr>
              <a:defRPr sz="2000"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9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151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12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797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36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75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98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229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0" y="6309320"/>
            <a:ext cx="8700810" cy="43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459556" y="6309320"/>
            <a:ext cx="432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771DD-1C36-4C0E-8F46-8E8365032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1" b="28400"/>
          <a:stretch/>
        </p:blipFill>
        <p:spPr>
          <a:xfrm>
            <a:off x="6372200" y="6057861"/>
            <a:ext cx="2087356" cy="6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4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/>
          <a:lstStyle/>
          <a:p>
            <a:r>
              <a:rPr lang="en-US" altLang="ja-JP" dirty="0"/>
              <a:t>Fusion360</a:t>
            </a:r>
            <a:r>
              <a:rPr lang="ja-JP" altLang="en-US" dirty="0" smtClean="0"/>
              <a:t>使い方⑴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5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4842932" y="5469467"/>
            <a:ext cx="1735667" cy="502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H="1" flipV="1">
            <a:off x="4030133" y="3476907"/>
            <a:ext cx="1680633" cy="1992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363133" y="2983725"/>
            <a:ext cx="5334000" cy="493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56266" y="3045650"/>
            <a:ext cx="556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ナビゲーションバー：表示</a:t>
            </a:r>
            <a:r>
              <a:rPr lang="ja-JP" altLang="en-US" dirty="0" smtClean="0"/>
              <a:t>オプションなどを設定できる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502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7583818" y="2237879"/>
            <a:ext cx="1092200" cy="9455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1"/>
            <a:endCxn id="16" idx="3"/>
          </p:cNvCxnSpPr>
          <p:nvPr/>
        </p:nvCxnSpPr>
        <p:spPr>
          <a:xfrm flipH="1">
            <a:off x="6815667" y="2710673"/>
            <a:ext cx="768151" cy="4102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999066" y="2442203"/>
            <a:ext cx="5816601" cy="13573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88802" y="2797710"/>
            <a:ext cx="517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View Cube</a:t>
            </a:r>
            <a:r>
              <a:rPr kumimoji="1" lang="ja-JP" altLang="en-US" dirty="0" smtClean="0"/>
              <a:t>：画面の視点を切り替える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en-US" altLang="ja-JP" dirty="0" smtClean="0"/>
              <a:t>(</a:t>
            </a:r>
            <a:r>
              <a:rPr lang="ja-JP" altLang="en-US" dirty="0" smtClean="0"/>
              <a:t>家のマーク→等角投影図に表示する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41" y="2587447"/>
            <a:ext cx="1168460" cy="1066855"/>
          </a:xfrm>
          <a:prstGeom prst="rect">
            <a:avLst/>
          </a:prstGeom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31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9945" y="587904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2-2 </a:t>
            </a:r>
            <a:r>
              <a:rPr lang="ja-JP" altLang="en-US" dirty="0" smtClean="0"/>
              <a:t>画面操作の方法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31903"/>
              </p:ext>
            </p:extLst>
          </p:nvPr>
        </p:nvGraphicFramePr>
        <p:xfrm>
          <a:off x="395618" y="2413000"/>
          <a:ext cx="8280400" cy="2286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219915">
                  <a:extLst>
                    <a:ext uri="{9D8B030D-6E8A-4147-A177-3AD203B41FA5}">
                      <a16:colId xmlns:a16="http://schemas.microsoft.com/office/drawing/2014/main" val="614789577"/>
                    </a:ext>
                  </a:extLst>
                </a:gridCol>
                <a:gridCol w="3060485">
                  <a:extLst>
                    <a:ext uri="{9D8B030D-6E8A-4147-A177-3AD203B41FA5}">
                      <a16:colId xmlns:a16="http://schemas.microsoft.com/office/drawing/2014/main" val="3309690143"/>
                    </a:ext>
                  </a:extLst>
                </a:gridCol>
              </a:tblGrid>
              <a:tr h="37422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画面ズーム</a:t>
                      </a:r>
                      <a:r>
                        <a:rPr kumimoji="1" lang="en-US" altLang="ja-JP" sz="2400" dirty="0" smtClean="0"/>
                        <a:t>(</a:t>
                      </a:r>
                      <a:r>
                        <a:rPr kumimoji="1" lang="ja-JP" altLang="en-US" sz="2400" dirty="0" smtClean="0"/>
                        <a:t>ズームイン・ズームアウト</a:t>
                      </a:r>
                      <a:r>
                        <a:rPr kumimoji="1" lang="en-US" altLang="ja-JP" sz="2400" dirty="0" smtClean="0"/>
                        <a:t>)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マウスホイール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64332"/>
                  </a:ext>
                </a:extLst>
              </a:tr>
              <a:tr h="34274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画面移動</a:t>
                      </a:r>
                      <a:r>
                        <a:rPr kumimoji="1" lang="en-US" altLang="ja-JP" sz="2400" dirty="0" smtClean="0"/>
                        <a:t>(</a:t>
                      </a:r>
                      <a:r>
                        <a:rPr kumimoji="1" lang="ja-JP" altLang="en-US" sz="2400" dirty="0" smtClean="0"/>
                        <a:t>画面を左右に動かす</a:t>
                      </a:r>
                      <a:r>
                        <a:rPr kumimoji="1" lang="en-US" altLang="ja-JP" sz="2400" dirty="0" smtClean="0"/>
                        <a:t>)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ホイールボタン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68514"/>
                  </a:ext>
                </a:extLst>
              </a:tr>
              <a:tr h="34274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画面オービット</a:t>
                      </a:r>
                      <a:r>
                        <a:rPr kumimoji="1" lang="en-US" altLang="ja-JP" sz="2400" dirty="0" smtClean="0"/>
                        <a:t>(</a:t>
                      </a:r>
                      <a:r>
                        <a:rPr kumimoji="1" lang="ja-JP" altLang="en-US" sz="2400" dirty="0" smtClean="0"/>
                        <a:t>画面をくるくる回す</a:t>
                      </a:r>
                      <a:r>
                        <a:rPr kumimoji="1" lang="en-US" altLang="ja-JP" sz="24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Shift+</a:t>
                      </a:r>
                      <a:r>
                        <a:rPr kumimoji="1" lang="ja-JP" altLang="en-US" sz="2400" dirty="0" smtClean="0"/>
                        <a:t>ホイールボタン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596633"/>
                  </a:ext>
                </a:extLst>
              </a:tr>
              <a:tr h="34274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要素を選択したいとき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右クリック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29220"/>
                  </a:ext>
                </a:extLst>
              </a:tr>
              <a:tr h="342746"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コマンドを呼び出すとき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/>
                        <a:t>左クリック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5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12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285066" y="1769533"/>
            <a:ext cx="393700" cy="35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678766" y="1955800"/>
            <a:ext cx="2295771" cy="13631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角丸四角形 17"/>
          <p:cNvSpPr/>
          <p:nvPr/>
        </p:nvSpPr>
        <p:spPr>
          <a:xfrm>
            <a:off x="4351866" y="1576913"/>
            <a:ext cx="393700" cy="35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>
            <a:stCxn id="18" idx="2"/>
            <a:endCxn id="16" idx="2"/>
          </p:cNvCxnSpPr>
          <p:nvPr/>
        </p:nvCxnSpPr>
        <p:spPr>
          <a:xfrm>
            <a:off x="4548716" y="1932513"/>
            <a:ext cx="1425821" cy="13779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3-1 </a:t>
            </a:r>
            <a:r>
              <a:rPr lang="ja-JP" altLang="en-US" dirty="0" smtClean="0"/>
              <a:t>新規ドキュメントの作成方法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522133" y="2520359"/>
            <a:ext cx="4904807" cy="790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81916" y="2592246"/>
            <a:ext cx="527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lang="ja-JP" altLang="en-US" dirty="0" smtClean="0"/>
              <a:t>左のボタン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ここをクリックし、新規デザイン</a:t>
            </a:r>
            <a:r>
              <a:rPr lang="ja-JP" altLang="en-US" dirty="0" smtClean="0"/>
              <a:t>を押す</a:t>
            </a:r>
            <a:endParaRPr lang="en-US" altLang="ja-JP" dirty="0" smtClean="0"/>
          </a:p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右のボタン</a:t>
            </a:r>
            <a:r>
              <a:rPr kumimoji="1" lang="en-US" altLang="ja-JP" dirty="0" smtClean="0"/>
              <a:t>】</a:t>
            </a:r>
            <a:r>
              <a:rPr kumimoji="1" lang="ja-JP" altLang="en-US" dirty="0" smtClean="0"/>
              <a:t>ここクリックする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31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46" y="1522595"/>
            <a:ext cx="7760043" cy="460588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1046923" y="1768129"/>
            <a:ext cx="545497" cy="4668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1"/>
          </p:cNvCxnSpPr>
          <p:nvPr/>
        </p:nvCxnSpPr>
        <p:spPr>
          <a:xfrm>
            <a:off x="1319672" y="2234972"/>
            <a:ext cx="2079695" cy="1609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3-2 </a:t>
            </a:r>
            <a:r>
              <a:rPr lang="ja-JP" altLang="en-US" dirty="0" smtClean="0"/>
              <a:t>ドメインをクラウドに保存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99367" y="3561713"/>
            <a:ext cx="2210602" cy="565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22934" y="3623639"/>
            <a:ext cx="43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ここをクリックする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581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8" y="1341753"/>
            <a:ext cx="7809323" cy="4635132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14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3-2 </a:t>
            </a:r>
            <a:r>
              <a:rPr lang="ja-JP" altLang="en-US" dirty="0" smtClean="0"/>
              <a:t>ドメインをクラウドに保存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169996" y="4097379"/>
            <a:ext cx="3260469" cy="10782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45853" y="4313320"/>
            <a:ext cx="323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ファイル名を付け</a:t>
            </a:r>
            <a:endParaRPr kumimoji="1" lang="en-US" altLang="ja-JP" dirty="0" smtClean="0"/>
          </a:p>
          <a:p>
            <a:r>
              <a:rPr lang="ja-JP" altLang="en-US" dirty="0" smtClean="0"/>
              <a:t>保存先を選んで保存する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7834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7" y="1559829"/>
            <a:ext cx="7698259" cy="456921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578967" y="2531964"/>
            <a:ext cx="1246285" cy="11997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>
            <a:off x="1825252" y="3131853"/>
            <a:ext cx="1574115" cy="712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3-3 </a:t>
            </a:r>
            <a:r>
              <a:rPr lang="ja-JP" altLang="en-US" dirty="0" smtClean="0"/>
              <a:t>ドキュメントを開く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399367" y="3561713"/>
            <a:ext cx="2210602" cy="565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22934" y="3623639"/>
            <a:ext cx="43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ここをクリックする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33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" y="1453444"/>
            <a:ext cx="7735330" cy="4556593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060027" y="1453444"/>
            <a:ext cx="5395254" cy="42677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1"/>
            <a:endCxn id="16" idx="2"/>
          </p:cNvCxnSpPr>
          <p:nvPr/>
        </p:nvCxnSpPr>
        <p:spPr>
          <a:xfrm flipH="1" flipV="1">
            <a:off x="1494337" y="2288371"/>
            <a:ext cx="1565690" cy="1298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3-3 </a:t>
            </a:r>
            <a:r>
              <a:rPr lang="ja-JP" altLang="en-US" dirty="0" smtClean="0"/>
              <a:t>ドキュメントを開く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-17736" y="1722928"/>
            <a:ext cx="3024146" cy="565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0130" y="1841734"/>
            <a:ext cx="436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保存しているデザインが出る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782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6" y="1448829"/>
            <a:ext cx="7932470" cy="4718952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527086" y="4906745"/>
            <a:ext cx="1252287" cy="12610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 flipV="1">
            <a:off x="1779373" y="5518775"/>
            <a:ext cx="2324328" cy="184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3</a:t>
            </a:r>
            <a:r>
              <a:rPr lang="en-US" altLang="ja-JP" dirty="0" smtClean="0"/>
              <a:t>. </a:t>
            </a:r>
            <a:r>
              <a:rPr lang="ja-JP" altLang="en-US" dirty="0" smtClean="0"/>
              <a:t>データ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3-4 </a:t>
            </a:r>
            <a:r>
              <a:rPr lang="ja-JP" altLang="en-US" dirty="0" smtClean="0"/>
              <a:t>デザインを削除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103701" y="5106307"/>
            <a:ext cx="3199142" cy="824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03702" y="5188522"/>
            <a:ext cx="4360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ここを右クリックし、削除を押す</a:t>
            </a:r>
            <a:endParaRPr kumimoji="1" lang="en-US" altLang="ja-JP" dirty="0" smtClean="0"/>
          </a:p>
          <a:p>
            <a:r>
              <a:rPr lang="ja-JP" altLang="en-US" dirty="0" smtClean="0"/>
              <a:t>そし</a:t>
            </a:r>
            <a:r>
              <a:rPr lang="ja-JP" altLang="en-US" dirty="0"/>
              <a:t>て</a:t>
            </a:r>
            <a:r>
              <a:rPr lang="ja-JP" altLang="en-US" dirty="0" smtClean="0"/>
              <a:t>、「はい」を押す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29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8" y="1341753"/>
            <a:ext cx="8052350" cy="476430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1280848" y="1672006"/>
            <a:ext cx="1351141" cy="8127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1"/>
          </p:cNvCxnSpPr>
          <p:nvPr/>
        </p:nvCxnSpPr>
        <p:spPr>
          <a:xfrm>
            <a:off x="1956419" y="2484753"/>
            <a:ext cx="1565714" cy="1018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4-1</a:t>
            </a:r>
            <a:r>
              <a:rPr lang="ja-JP" altLang="en-US" dirty="0" smtClean="0"/>
              <a:t>　基礎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3522133" y="3176828"/>
            <a:ext cx="1914840" cy="653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47534" y="3266130"/>
            <a:ext cx="20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スケッチのボタン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27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675" y="398205"/>
            <a:ext cx="8958649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1. </a:t>
            </a:r>
            <a:r>
              <a:rPr lang="en-US" altLang="ja-JP" dirty="0" smtClean="0"/>
              <a:t>Fusion360</a:t>
            </a:r>
            <a:r>
              <a:rPr lang="ja-JP" altLang="en-US" dirty="0" smtClean="0"/>
              <a:t>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>	</a:t>
            </a:r>
            <a:r>
              <a:rPr lang="en-US" altLang="ja-JP" dirty="0" smtClean="0"/>
              <a:t>1-1 Fusion360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0159" y="1748349"/>
            <a:ext cx="2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CAD</a:t>
            </a:r>
            <a:r>
              <a:rPr lang="ja-JP" altLang="en-US" sz="2800" dirty="0" smtClean="0"/>
              <a:t>とは</a:t>
            </a:r>
            <a:endParaRPr lang="en-US" altLang="ja-JP" sz="2800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2132" y="2271569"/>
            <a:ext cx="8077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・「</a:t>
            </a:r>
            <a:r>
              <a:rPr lang="en-US" altLang="ja-JP" sz="2400" dirty="0"/>
              <a:t>Computer Aided Design</a:t>
            </a:r>
            <a:r>
              <a:rPr lang="ja-JP" altLang="en-US" sz="2400" dirty="0"/>
              <a:t>」の</a:t>
            </a:r>
            <a:r>
              <a:rPr lang="ja-JP" altLang="en-US" sz="2400" dirty="0" smtClean="0"/>
              <a:t>略</a:t>
            </a:r>
            <a:endParaRPr lang="en-US" altLang="ja-JP" sz="2400" dirty="0" smtClean="0"/>
          </a:p>
          <a:p>
            <a:r>
              <a:rPr lang="ja-JP" altLang="en-US" sz="2400" dirty="0" smtClean="0"/>
              <a:t>・自動車</a:t>
            </a:r>
            <a:r>
              <a:rPr lang="ja-JP" altLang="en-US" sz="2400" dirty="0"/>
              <a:t>や住宅、建築、服飾などの設計や製図</a:t>
            </a:r>
            <a:r>
              <a:rPr lang="ja-JP" altLang="en-US" sz="2400" dirty="0" smtClean="0"/>
              <a:t>を</a:t>
            </a:r>
            <a:endParaRPr lang="en-US" altLang="ja-JP" sz="2400" dirty="0"/>
          </a:p>
          <a:p>
            <a:r>
              <a:rPr lang="ja-JP" altLang="en-US" sz="2400" dirty="0" smtClean="0"/>
              <a:t>　支援</a:t>
            </a:r>
            <a:r>
              <a:rPr lang="ja-JP" altLang="en-US" sz="2400" dirty="0"/>
              <a:t>する</a:t>
            </a:r>
            <a:r>
              <a:rPr lang="ja-JP" altLang="en-US" sz="2400" dirty="0" smtClean="0"/>
              <a:t>システムソフト</a:t>
            </a:r>
            <a:endParaRPr lang="en-US" altLang="ja-JP" sz="2400" dirty="0" smtClean="0"/>
          </a:p>
          <a:p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0159" y="3856971"/>
            <a:ext cx="5355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ea typeface="游ゴシック" panose="020B0400000000000000" pitchFamily="50" charset="-128"/>
              </a:rPr>
              <a:t>CAD</a:t>
            </a:r>
            <a:r>
              <a:rPr lang="ja-JP" altLang="en-US" sz="2400" dirty="0">
                <a:ea typeface="游ゴシック" panose="020B0400000000000000" pitchFamily="50" charset="-128"/>
              </a:rPr>
              <a:t>の特徴</a:t>
            </a:r>
            <a:endParaRPr lang="en-US" altLang="ja-JP" sz="2400" dirty="0"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ea typeface="游ゴシック" panose="020B0400000000000000" pitchFamily="50" charset="-128"/>
              </a:rPr>
              <a:t>●手書きによる製図よりも</a:t>
            </a:r>
            <a:r>
              <a:rPr lang="ja-JP" altLang="en-US" sz="2400" dirty="0" smtClean="0">
                <a:ea typeface="游ゴシック" panose="020B0400000000000000" pitchFamily="50" charset="-128"/>
              </a:rPr>
              <a:t>簡単</a:t>
            </a:r>
            <a:endParaRPr lang="en-US" altLang="ja-JP" sz="2400" dirty="0"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ea typeface="游ゴシック" panose="020B0400000000000000" pitchFamily="50" charset="-128"/>
              </a:rPr>
              <a:t>●製図データの修正が</a:t>
            </a:r>
            <a:r>
              <a:rPr lang="ja-JP" altLang="en-US" sz="2400" dirty="0" smtClean="0">
                <a:ea typeface="游ゴシック" panose="020B0400000000000000" pitchFamily="50" charset="-128"/>
              </a:rPr>
              <a:t>しやすい</a:t>
            </a:r>
            <a:endParaRPr lang="en-US" altLang="ja-JP" sz="2400" dirty="0">
              <a:ea typeface="游ゴシック" panose="020B0400000000000000" pitchFamily="50" charset="-128"/>
            </a:endParaRPr>
          </a:p>
          <a:p>
            <a:r>
              <a:rPr lang="ja-JP" altLang="en-US" sz="2400" dirty="0">
                <a:ea typeface="游ゴシック" panose="020B0400000000000000" pitchFamily="50" charset="-128"/>
              </a:rPr>
              <a:t>●データで管理や共有が可能</a:t>
            </a:r>
            <a:endParaRPr lang="en-US" altLang="ja-JP" sz="2400" dirty="0"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95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4" y="1428889"/>
            <a:ext cx="8082894" cy="4793294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898583" y="3200400"/>
            <a:ext cx="1351141" cy="13839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1"/>
          </p:cNvCxnSpPr>
          <p:nvPr/>
        </p:nvCxnSpPr>
        <p:spPr>
          <a:xfrm flipV="1">
            <a:off x="4574154" y="2584592"/>
            <a:ext cx="802195" cy="6158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4-1</a:t>
            </a:r>
            <a:r>
              <a:rPr lang="ja-JP" altLang="en-US" dirty="0" smtClean="0"/>
              <a:t>　基礎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5376349" y="2257708"/>
            <a:ext cx="2593759" cy="653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76349" y="2441717"/>
            <a:ext cx="271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スケッチする平面を設定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9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6" y="1341753"/>
            <a:ext cx="7735330" cy="4658377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20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4-1</a:t>
            </a:r>
            <a:r>
              <a:rPr lang="ja-JP" altLang="en-US" dirty="0" smtClean="0"/>
              <a:t>　基礎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905632" y="4534930"/>
            <a:ext cx="2704735" cy="630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05632" y="4653575"/>
            <a:ext cx="2934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スケッチできるようになる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59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65" y="1341753"/>
            <a:ext cx="7747686" cy="458882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21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723435" y="2823419"/>
            <a:ext cx="2269591" cy="11801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V="1">
            <a:off x="4858231" y="1062681"/>
            <a:ext cx="710080" cy="17607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4-2</a:t>
            </a:r>
            <a:r>
              <a:rPr lang="ja-JP" altLang="en-US" dirty="0" smtClean="0"/>
              <a:t>　線分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7605" y="416582"/>
            <a:ext cx="1541411" cy="646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97605" y="558800"/>
            <a:ext cx="180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値</a:t>
            </a:r>
            <a:r>
              <a:rPr lang="ja-JP" altLang="en-US" dirty="0" smtClean="0"/>
              <a:t>を入力する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31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8" y="1286565"/>
            <a:ext cx="8022771" cy="4756716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22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3554176" y="3074838"/>
            <a:ext cx="2269591" cy="11801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3"/>
          </p:cNvCxnSpPr>
          <p:nvPr/>
        </p:nvCxnSpPr>
        <p:spPr>
          <a:xfrm flipH="1">
            <a:off x="3438205" y="4255008"/>
            <a:ext cx="1250767" cy="5623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4-2</a:t>
            </a:r>
            <a:r>
              <a:rPr lang="ja-JP" altLang="en-US" dirty="0" smtClean="0"/>
              <a:t>　線分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1896794" y="4494261"/>
            <a:ext cx="1541411" cy="646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011592" y="4598646"/>
            <a:ext cx="1507776" cy="38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図が</a:t>
            </a:r>
            <a:r>
              <a:rPr lang="ja-JP" altLang="en-US" dirty="0" smtClean="0"/>
              <a:t>かけ</a:t>
            </a:r>
            <a:r>
              <a:rPr lang="ja-JP" altLang="en-US" dirty="0"/>
              <a:t>る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5451273" y="1615511"/>
            <a:ext cx="986597" cy="897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>
            <a:stCxn id="17" idx="0"/>
            <a:endCxn id="25" idx="2"/>
          </p:cNvCxnSpPr>
          <p:nvPr/>
        </p:nvCxnSpPr>
        <p:spPr>
          <a:xfrm flipH="1" flipV="1">
            <a:off x="5624131" y="1037080"/>
            <a:ext cx="320441" cy="578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/>
          <p:cNvSpPr/>
          <p:nvPr/>
        </p:nvSpPr>
        <p:spPr>
          <a:xfrm>
            <a:off x="4430464" y="364931"/>
            <a:ext cx="2291557" cy="648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26240" y="390749"/>
            <a:ext cx="219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スケッチ終了時に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このボタンを押す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89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0" y="1358208"/>
            <a:ext cx="7896406" cy="467204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2545493" y="2823418"/>
            <a:ext cx="3447534" cy="2230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V="1">
            <a:off x="4269260" y="1079136"/>
            <a:ext cx="1571919" cy="1744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4-3</a:t>
            </a:r>
            <a:r>
              <a:rPr lang="ja-JP" altLang="en-US" dirty="0" smtClean="0"/>
              <a:t>　長方形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7605" y="372605"/>
            <a:ext cx="2087148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97604" y="558800"/>
            <a:ext cx="239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縦、横の値を決める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1052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34" y="1476687"/>
            <a:ext cx="7537622" cy="4454228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2879126" y="2588553"/>
            <a:ext cx="3447534" cy="2230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V="1">
            <a:off x="4602893" y="1079136"/>
            <a:ext cx="1238286" cy="15094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/>
              <a:t>4</a:t>
            </a:r>
            <a:r>
              <a:rPr lang="en-US" altLang="ja-JP" dirty="0" smtClean="0"/>
              <a:t>. </a:t>
            </a:r>
            <a:r>
              <a:rPr lang="ja-JP" altLang="en-US" dirty="0" smtClean="0"/>
              <a:t>スケッチ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4-4</a:t>
            </a:r>
            <a:r>
              <a:rPr lang="ja-JP" altLang="en-US" dirty="0" smtClean="0"/>
              <a:t>　円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797605" y="372605"/>
            <a:ext cx="2087148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896458" y="543951"/>
            <a:ext cx="239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直径の値を決める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5399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課題①　直線で図形を描く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１辺は</a:t>
            </a:r>
            <a:r>
              <a:rPr kumimoji="1" lang="en-US" altLang="ja-JP" dirty="0"/>
              <a:t>50mm</a:t>
            </a:r>
          </a:p>
          <a:p>
            <a:endParaRPr lang="en-US" altLang="ja-JP" dirty="0"/>
          </a:p>
          <a:p>
            <a:r>
              <a:rPr kumimoji="1" lang="ja-JP" altLang="en-US" dirty="0"/>
              <a:t>正方形</a:t>
            </a:r>
            <a:r>
              <a:rPr lang="ja-JP" altLang="en-US" dirty="0"/>
              <a:t>と正三角形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Tab</a:t>
            </a:r>
            <a:r>
              <a:rPr lang="ja-JP" altLang="en-US" dirty="0" smtClean="0"/>
              <a:t>キー</a:t>
            </a:r>
            <a:r>
              <a:rPr lang="ja-JP" altLang="en-US" dirty="0"/>
              <a:t>を</a:t>
            </a:r>
            <a:r>
              <a:rPr lang="ja-JP" altLang="en-US" dirty="0" smtClean="0"/>
              <a:t>押す</a:t>
            </a:r>
            <a:r>
              <a:rPr lang="ja-JP" altLang="en-US" dirty="0"/>
              <a:t>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角度入力できる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9" t="22173" r="23881" b="16769"/>
          <a:stretch/>
        </p:blipFill>
        <p:spPr>
          <a:xfrm>
            <a:off x="4131393" y="2125267"/>
            <a:ext cx="3790280" cy="336470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727224" y="2125266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609211" y="2842439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57220" y="4389088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49233" y="4389088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650878" y="4996680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4231962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課題②　長方形で図形を描く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横</a:t>
            </a:r>
            <a:r>
              <a:rPr lang="en-US" altLang="ja-JP" dirty="0" smtClean="0"/>
              <a:t>100mm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縦</a:t>
            </a:r>
            <a:r>
              <a:rPr lang="en-US" altLang="ja-JP" dirty="0"/>
              <a:t>50mm</a:t>
            </a:r>
            <a:r>
              <a:rPr lang="ja-JP" altLang="en-US" dirty="0"/>
              <a:t>の長方形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TAB</a:t>
            </a:r>
            <a:r>
              <a:rPr lang="ja-JP" altLang="en-US" dirty="0"/>
              <a:t>キーで横、縦の値を入力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0" t="22656" r="27815" b="17734"/>
          <a:stretch/>
        </p:blipFill>
        <p:spPr>
          <a:xfrm>
            <a:off x="5032613" y="2226469"/>
            <a:ext cx="3391950" cy="336470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684716" y="3908821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27032" y="3091661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100mm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95652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4" name="角丸四角形 3"/>
          <p:cNvSpPr/>
          <p:nvPr/>
        </p:nvSpPr>
        <p:spPr>
          <a:xfrm>
            <a:off x="2810249" y="2710289"/>
            <a:ext cx="3447534" cy="22304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5.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5-1</a:t>
            </a:r>
            <a:r>
              <a:rPr lang="ja-JP" altLang="en-US" dirty="0" smtClean="0"/>
              <a:t>　押し出し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5" y="1430138"/>
            <a:ext cx="7848600" cy="4643755"/>
          </a:xfrm>
          <a:prstGeom prst="rect">
            <a:avLst/>
          </a:prstGeom>
        </p:spPr>
      </p:pic>
      <p:cxnSp>
        <p:nvCxnSpPr>
          <p:cNvPr id="14" name="直線コネクタ 13"/>
          <p:cNvCxnSpPr>
            <a:endCxn id="16" idx="2"/>
          </p:cNvCxnSpPr>
          <p:nvPr/>
        </p:nvCxnSpPr>
        <p:spPr>
          <a:xfrm flipV="1">
            <a:off x="4546600" y="3162163"/>
            <a:ext cx="2563012" cy="7663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962789" y="2455632"/>
            <a:ext cx="2293645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60738" y="2624231"/>
            <a:ext cx="239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四</a:t>
            </a:r>
            <a:r>
              <a:rPr lang="ja-JP" altLang="en-US" dirty="0" smtClean="0"/>
              <a:t>角形をスケッチする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16853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28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6" y="1499604"/>
            <a:ext cx="7601523" cy="4502258"/>
          </a:xfrm>
          <a:prstGeom prst="rect">
            <a:avLst/>
          </a:prstGeom>
        </p:spPr>
      </p:pic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5.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5-1</a:t>
            </a:r>
            <a:r>
              <a:rPr lang="ja-JP" altLang="en-US" dirty="0" smtClean="0"/>
              <a:t>　押し出し</a:t>
            </a:r>
            <a:endParaRPr kumimoji="1" lang="ja-JP" altLang="en-US" dirty="0"/>
          </a:p>
        </p:txBody>
      </p:sp>
      <p:cxnSp>
        <p:nvCxnSpPr>
          <p:cNvPr id="14" name="直線コネクタ 13"/>
          <p:cNvCxnSpPr>
            <a:endCxn id="16" idx="2"/>
          </p:cNvCxnSpPr>
          <p:nvPr/>
        </p:nvCxnSpPr>
        <p:spPr>
          <a:xfrm flipV="1">
            <a:off x="5305333" y="2217021"/>
            <a:ext cx="1458713" cy="1544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720472" y="1510490"/>
            <a:ext cx="2087148" cy="706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946327" y="1668203"/>
            <a:ext cx="2077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数値を入力する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8245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7152581" y="4114800"/>
            <a:ext cx="1701800" cy="98213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5351" y="400108"/>
            <a:ext cx="8958649" cy="114300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en-US" altLang="ja-JP" dirty="0" smtClean="0"/>
              <a:t>1. </a:t>
            </a:r>
            <a:r>
              <a:rPr lang="en-US" altLang="ja-JP" dirty="0" smtClean="0"/>
              <a:t>Fusion360</a:t>
            </a:r>
            <a:r>
              <a:rPr lang="ja-JP" altLang="en-US" dirty="0" smtClean="0"/>
              <a:t>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>	</a:t>
            </a:r>
            <a:r>
              <a:rPr lang="en-US" altLang="ja-JP" dirty="0" smtClean="0"/>
              <a:t>1-2 </a:t>
            </a:r>
            <a:r>
              <a:rPr lang="ja-JP" altLang="en-US" dirty="0" smtClean="0"/>
              <a:t>ダウロード方法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597586" y="1782681"/>
            <a:ext cx="90513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400" dirty="0"/>
              <a:t>Fusion 360 </a:t>
            </a:r>
            <a:r>
              <a:rPr lang="ja-JP" altLang="en-US" sz="2400" dirty="0"/>
              <a:t>を</a:t>
            </a:r>
            <a:r>
              <a:rPr lang="en-US" altLang="ja-JP" sz="2400" dirty="0"/>
              <a:t>Wed</a:t>
            </a:r>
            <a:r>
              <a:rPr lang="ja-JP" altLang="en-US" sz="2400" dirty="0"/>
              <a:t>で検索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Fusion 360 </a:t>
            </a:r>
            <a:r>
              <a:rPr lang="ja-JP" altLang="en-US" sz="2400" dirty="0"/>
              <a:t>のホームページにいく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/>
              <a:t>Fusion 360 </a:t>
            </a:r>
            <a:r>
              <a:rPr lang="ja-JP" altLang="en-US" sz="2400" dirty="0"/>
              <a:t>の「学生・教職員　ダウロード」のページにいく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画面の指示に従ってダウンロードを行う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20" y="4460337"/>
            <a:ext cx="5427127" cy="160750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078133" y="4218861"/>
            <a:ext cx="1814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ダウンロード</a:t>
            </a:r>
            <a:r>
              <a:rPr lang="ja-JP" altLang="en-US" sz="2000" dirty="0" smtClean="0"/>
              <a:t>のより詳しい</a:t>
            </a:r>
            <a:r>
              <a:rPr lang="ja-JP" altLang="en-US" sz="2000" dirty="0"/>
              <a:t>手順</a:t>
            </a:r>
          </a:p>
        </p:txBody>
      </p:sp>
      <p:sp>
        <p:nvSpPr>
          <p:cNvPr id="17" name="下矢印 16"/>
          <p:cNvSpPr/>
          <p:nvPr/>
        </p:nvSpPr>
        <p:spPr>
          <a:xfrm>
            <a:off x="1803400" y="2173295"/>
            <a:ext cx="541866" cy="4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/>
          <p:cNvSpPr/>
          <p:nvPr/>
        </p:nvSpPr>
        <p:spPr>
          <a:xfrm>
            <a:off x="1803400" y="3609497"/>
            <a:ext cx="541866" cy="4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1803400" y="2916244"/>
            <a:ext cx="541866" cy="4005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9" idx="2"/>
          </p:cNvCxnSpPr>
          <p:nvPr/>
        </p:nvCxnSpPr>
        <p:spPr>
          <a:xfrm rot="5400000">
            <a:off x="6363942" y="4219393"/>
            <a:ext cx="761999" cy="2517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29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3511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5.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5-1</a:t>
            </a:r>
            <a:r>
              <a:rPr lang="ja-JP" altLang="en-US" dirty="0" smtClean="0"/>
              <a:t>　押し出し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95" y="1634663"/>
            <a:ext cx="7184740" cy="426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2" y="1536661"/>
            <a:ext cx="7807620" cy="447778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30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35469" y="21852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5.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5-1</a:t>
            </a:r>
            <a:r>
              <a:rPr lang="ja-JP" altLang="en-US" dirty="0" smtClean="0"/>
              <a:t>　押し出し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283375" y="2092782"/>
            <a:ext cx="240625" cy="8295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23442" y="2922303"/>
            <a:ext cx="2441958" cy="828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23442" y="3013352"/>
            <a:ext cx="254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ja-JP" altLang="en-US" dirty="0" smtClean="0"/>
              <a:t>スケッチする</a:t>
            </a:r>
            <a:r>
              <a:rPr lang="ja-JP" altLang="en-US" dirty="0" smtClean="0"/>
              <a:t>ため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平面を決める</a:t>
            </a:r>
            <a:endParaRPr kumimoji="1" lang="en-US" altLang="ja-JP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104" y="4155957"/>
            <a:ext cx="2000030" cy="72728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283375" y="4334933"/>
            <a:ext cx="199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2. </a:t>
            </a:r>
            <a:r>
              <a:rPr kumimoji="1" lang="ja-JP" altLang="en-US" dirty="0" smtClean="0"/>
              <a:t>スケッチをする</a:t>
            </a:r>
            <a:endParaRPr kumimoji="1" lang="ja-JP" altLang="en-US" dirty="0"/>
          </a:p>
        </p:txBody>
      </p:sp>
      <p:cxnSp>
        <p:nvCxnSpPr>
          <p:cNvPr id="17" name="直線コネクタ 16"/>
          <p:cNvCxnSpPr>
            <a:stCxn id="7" idx="0"/>
          </p:cNvCxnSpPr>
          <p:nvPr/>
        </p:nvCxnSpPr>
        <p:spPr>
          <a:xfrm flipV="1">
            <a:off x="2141119" y="3049575"/>
            <a:ext cx="2024481" cy="11063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18" y="950663"/>
            <a:ext cx="2936577" cy="802664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4880918" y="1142511"/>
            <a:ext cx="298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3. </a:t>
            </a:r>
            <a:r>
              <a:rPr kumimoji="1" lang="ja-JP" altLang="en-US" dirty="0" smtClean="0"/>
              <a:t>作成から押し出しを選択</a:t>
            </a:r>
            <a:endParaRPr kumimoji="1" lang="ja-JP" altLang="en-US" dirty="0"/>
          </a:p>
        </p:txBody>
      </p:sp>
      <p:cxnSp>
        <p:nvCxnSpPr>
          <p:cNvPr id="22" name="直線コネクタ 21"/>
          <p:cNvCxnSpPr>
            <a:endCxn id="20" idx="1"/>
          </p:cNvCxnSpPr>
          <p:nvPr/>
        </p:nvCxnSpPr>
        <p:spPr>
          <a:xfrm flipV="1">
            <a:off x="2937933" y="1327177"/>
            <a:ext cx="1942985" cy="6414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929" y="4617376"/>
            <a:ext cx="3088337" cy="1148424"/>
          </a:xfrm>
          <a:prstGeom prst="rect">
            <a:avLst/>
          </a:prstGeom>
        </p:spPr>
      </p:pic>
      <p:sp>
        <p:nvSpPr>
          <p:cNvPr id="27" name="テキスト ボックス 26"/>
          <p:cNvSpPr txBox="1"/>
          <p:nvPr/>
        </p:nvSpPr>
        <p:spPr>
          <a:xfrm>
            <a:off x="5987930" y="4704265"/>
            <a:ext cx="354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4. </a:t>
            </a:r>
            <a:r>
              <a:rPr kumimoji="1" lang="ja-JP" altLang="en-US" dirty="0" smtClean="0"/>
              <a:t>押し出すための</a:t>
            </a:r>
            <a:endParaRPr kumimoji="1"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</a:t>
            </a:r>
            <a:r>
              <a:rPr kumimoji="1" lang="ja-JP" altLang="en-US" dirty="0" smtClean="0"/>
              <a:t>スケッチを選択し、</a:t>
            </a:r>
            <a:endParaRPr kumimoji="1" lang="en-US" altLang="ja-JP" dirty="0" smtClean="0"/>
          </a:p>
          <a:p>
            <a:r>
              <a:rPr lang="ja-JP" altLang="en-US" dirty="0" smtClean="0"/>
              <a:t>   抜き出す距離を入力する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4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31</a:t>
            </a:fld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タイトル 1"/>
          <p:cNvSpPr>
            <a:spLocks noGrp="1"/>
          </p:cNvSpPr>
          <p:nvPr>
            <p:ph type="title"/>
          </p:nvPr>
        </p:nvSpPr>
        <p:spPr>
          <a:xfrm>
            <a:off x="184913" y="198753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5.</a:t>
            </a:r>
            <a:r>
              <a:rPr lang="ja-JP" altLang="en-US" dirty="0" smtClean="0"/>
              <a:t>作成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5-1</a:t>
            </a:r>
            <a:r>
              <a:rPr lang="ja-JP" altLang="en-US" dirty="0" smtClean="0"/>
              <a:t>　押し出し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" y="1496216"/>
            <a:ext cx="7806267" cy="44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課題③</a:t>
            </a:r>
            <a:r>
              <a:rPr lang="ja-JP" altLang="en-US" dirty="0"/>
              <a:t>　立方体</a:t>
            </a:r>
            <a:r>
              <a:rPr kumimoji="1" lang="ja-JP" altLang="en-US" dirty="0"/>
              <a:t>のフレームの作成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辺の長さ：５０</a:t>
            </a:r>
            <a:r>
              <a:rPr lang="en-US" altLang="ja-JP" dirty="0"/>
              <a:t>mm</a:t>
            </a:r>
          </a:p>
          <a:p>
            <a:endParaRPr lang="en-US" altLang="ja-JP" dirty="0"/>
          </a:p>
          <a:p>
            <a:r>
              <a:rPr lang="ja-JP" altLang="en-US" dirty="0"/>
              <a:t>辺の幅：１０</a:t>
            </a:r>
            <a:r>
              <a:rPr lang="en-US" altLang="ja-JP" dirty="0"/>
              <a:t>mm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9" t="29655" r="45048" b="23526"/>
          <a:stretch/>
        </p:blipFill>
        <p:spPr>
          <a:xfrm>
            <a:off x="5527342" y="2518555"/>
            <a:ext cx="3486114" cy="336470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98" t="36654" r="42877" b="39937"/>
          <a:stretch/>
        </p:blipFill>
        <p:spPr>
          <a:xfrm>
            <a:off x="2748316" y="3186251"/>
            <a:ext cx="2630607" cy="2658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55793" y="4466671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10mm</a:t>
            </a:r>
            <a:endParaRPr lang="ja-JP" altLang="en-US" sz="135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703642" y="3789040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30mm</a:t>
            </a:r>
            <a:endParaRPr lang="ja-JP" altLang="en-US" sz="135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03642" y="2909252"/>
            <a:ext cx="1003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50" dirty="0"/>
              <a:t>50mm</a:t>
            </a:r>
            <a:endParaRPr lang="ja-JP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4817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 smtClean="0"/>
              <a:t>課題④</a:t>
            </a:r>
            <a:r>
              <a:rPr lang="ja-JP" altLang="en-US" dirty="0"/>
              <a:t>　３Ｄパーツを組み合わせる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直方体</a:t>
            </a:r>
            <a:r>
              <a:rPr lang="en-US" altLang="ja-JP" dirty="0"/>
              <a:t>×</a:t>
            </a:r>
            <a:r>
              <a:rPr lang="ja-JP" altLang="en-US" dirty="0"/>
              <a:t>３　ブロック</a:t>
            </a:r>
            <a:r>
              <a:rPr lang="en-US" altLang="ja-JP" dirty="0"/>
              <a:t>×</a:t>
            </a:r>
            <a:r>
              <a:rPr lang="ja-JP" altLang="en-US" dirty="0"/>
              <a:t>３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３つのパーツを組み合わせて一つのブロックに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2" t="36171" r="44505" b="35593"/>
          <a:stretch/>
        </p:blipFill>
        <p:spPr>
          <a:xfrm>
            <a:off x="628650" y="3665354"/>
            <a:ext cx="1909835" cy="156259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9" t="29896" r="47897" b="28594"/>
          <a:stretch/>
        </p:blipFill>
        <p:spPr>
          <a:xfrm>
            <a:off x="6274559" y="2687914"/>
            <a:ext cx="2326088" cy="263215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4" t="45341" r="45862" b="25699"/>
          <a:stretch/>
        </p:blipFill>
        <p:spPr>
          <a:xfrm>
            <a:off x="3186751" y="3583339"/>
            <a:ext cx="2187056" cy="1726622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504828" y="4003991"/>
            <a:ext cx="7617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500" dirty="0"/>
              <a:t>＋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73683" y="4003991"/>
            <a:ext cx="7617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500" dirty="0"/>
              <a:t>＝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15076" y="5309961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×</a:t>
            </a:r>
            <a:r>
              <a:rPr lang="ja-JP" altLang="en-US" sz="2400" dirty="0"/>
              <a:t>３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915329" y="5328389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×</a:t>
            </a:r>
            <a:r>
              <a:rPr lang="ja-JP" altLang="en-US" sz="2400" dirty="0"/>
              <a:t>３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19874" y="5255011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50mm</a:t>
            </a:r>
            <a:endParaRPr kumimoji="1" lang="ja-JP" altLang="en-US" sz="105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23437" y="4516333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40mm</a:t>
            </a:r>
            <a:endParaRPr kumimoji="1" lang="ja-JP" altLang="en-US" sz="105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617765" y="4192734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30mm</a:t>
            </a:r>
            <a:endParaRPr kumimoji="1" lang="ja-JP" altLang="en-US" sz="105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66828" y="4911511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100mm</a:t>
            </a:r>
            <a:endParaRPr kumimoji="1" lang="ja-JP" altLang="en-US" sz="105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45506" y="4770249"/>
            <a:ext cx="6062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100mm</a:t>
            </a:r>
            <a:endParaRPr kumimoji="1" lang="ja-JP" altLang="en-US" sz="105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16361" y="4870958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/>
              <a:t>30mm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8808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6" y="1417638"/>
            <a:ext cx="7791940" cy="46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635000" y="1552079"/>
            <a:ext cx="2396067" cy="4622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1"/>
          </p:cNvCxnSpPr>
          <p:nvPr/>
        </p:nvCxnSpPr>
        <p:spPr>
          <a:xfrm>
            <a:off x="3031067" y="3863479"/>
            <a:ext cx="550333" cy="1377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角丸四角形 12"/>
          <p:cNvSpPr/>
          <p:nvPr/>
        </p:nvSpPr>
        <p:spPr>
          <a:xfrm>
            <a:off x="2853267" y="1668282"/>
            <a:ext cx="728133" cy="632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>
            <a:stCxn id="13" idx="2"/>
            <a:endCxn id="15" idx="0"/>
          </p:cNvCxnSpPr>
          <p:nvPr/>
        </p:nvCxnSpPr>
        <p:spPr>
          <a:xfrm>
            <a:off x="3217334" y="2300603"/>
            <a:ext cx="3063180" cy="13648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581400" y="3665494"/>
            <a:ext cx="5164667" cy="671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93947" y="3665494"/>
            <a:ext cx="517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データパネル：保存されているデータが表示される</a:t>
            </a:r>
            <a:endParaRPr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緑の枠の所をクリックしたら表示する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25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22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5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001433" y="1899212"/>
            <a:ext cx="1041400" cy="6661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0"/>
          </p:cNvCxnSpPr>
          <p:nvPr/>
        </p:nvCxnSpPr>
        <p:spPr>
          <a:xfrm>
            <a:off x="4042833" y="2232306"/>
            <a:ext cx="1921933" cy="8260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649132" y="3058373"/>
            <a:ext cx="4631268" cy="516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649132" y="3119891"/>
            <a:ext cx="517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作業スペース：形状の作成モードを切り替える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85351" y="283105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78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666067" y="1789145"/>
            <a:ext cx="4902200" cy="8355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2"/>
            <a:endCxn id="16" idx="0"/>
          </p:cNvCxnSpPr>
          <p:nvPr/>
        </p:nvCxnSpPr>
        <p:spPr>
          <a:xfrm flipH="1">
            <a:off x="5367867" y="2624666"/>
            <a:ext cx="749300" cy="1021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378200" y="3645809"/>
            <a:ext cx="3979334" cy="516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45933" y="3702443"/>
            <a:ext cx="418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ツールバー：コマンドを選んで実行する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704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056467" y="2458013"/>
            <a:ext cx="1515533" cy="14281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3"/>
            <a:endCxn id="16" idx="0"/>
          </p:cNvCxnSpPr>
          <p:nvPr/>
        </p:nvCxnSpPr>
        <p:spPr>
          <a:xfrm>
            <a:off x="4572000" y="3172107"/>
            <a:ext cx="1303866" cy="1151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3522133" y="4323262"/>
            <a:ext cx="4707466" cy="516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547533" y="4388362"/>
            <a:ext cx="494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ブラウザ：作成した曲線や形状の管理ができる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510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771DD-1C36-4C0E-8F46-8E8365032EC7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484346"/>
            <a:ext cx="7791940" cy="4630407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124199" y="5748867"/>
            <a:ext cx="2184401" cy="3658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>
            <a:off x="3522133" y="558800"/>
            <a:ext cx="2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>
            <a:stCxn id="4" idx="0"/>
            <a:endCxn id="16" idx="2"/>
          </p:cNvCxnSpPr>
          <p:nvPr/>
        </p:nvCxnSpPr>
        <p:spPr>
          <a:xfrm flipH="1" flipV="1">
            <a:off x="3636435" y="4733381"/>
            <a:ext cx="579965" cy="10154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1820335" y="4216914"/>
            <a:ext cx="3632200" cy="516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47335" y="4290481"/>
            <a:ext cx="33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履歴バー：作成履歴を表示する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185351" y="274638"/>
            <a:ext cx="849110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smtClean="0"/>
              <a:t>2. </a:t>
            </a:r>
            <a:r>
              <a:rPr lang="ja-JP" altLang="en-US" dirty="0" smtClean="0"/>
              <a:t>画面操作について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	2-1 </a:t>
            </a:r>
            <a:r>
              <a:rPr lang="ja-JP" altLang="en-US" dirty="0" smtClean="0"/>
              <a:t>画面説明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1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１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１" id="{92D70306-606D-4921-AE7A-336C36CE0596}" vid="{EB5FC44A-2BAB-4C2D-8B40-339D2E07157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RoDEPテーマ</Template>
  <TotalTime>1539</TotalTime>
  <Words>860</Words>
  <Application>Microsoft Office PowerPoint</Application>
  <PresentationFormat>画面に合わせる (4:3)</PresentationFormat>
  <Paragraphs>218</Paragraphs>
  <Slides>34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ＭＳ Ｐゴシック</vt:lpstr>
      <vt:lpstr>游ゴシック</vt:lpstr>
      <vt:lpstr>Arial</vt:lpstr>
      <vt:lpstr>Calibri</vt:lpstr>
      <vt:lpstr>テーマ１</vt:lpstr>
      <vt:lpstr>Fusion360使い方⑴</vt:lpstr>
      <vt:lpstr>1. Fusion360について  1-1 Fusion360とは</vt:lpstr>
      <vt:lpstr>1. Fusion360について  1-2 ダウロード方法</vt:lpstr>
      <vt:lpstr>2. 画面操作について  2-1 画面説明</vt:lpstr>
      <vt:lpstr>2. 画面操作について  2-1 画面説明</vt:lpstr>
      <vt:lpstr>2. 画面操作について  2-1 画面説明</vt:lpstr>
      <vt:lpstr>2. 画面操作について  2-1 画面説明</vt:lpstr>
      <vt:lpstr>2. 画面操作について  2-1 画面説明</vt:lpstr>
      <vt:lpstr>2. 画面操作について  2-1 画面説明</vt:lpstr>
      <vt:lpstr>2. 画面操作について  2-1 画面説明</vt:lpstr>
      <vt:lpstr>2. 画面操作について  2-1 画面説明</vt:lpstr>
      <vt:lpstr>2. 画面操作について  2-2 画面操作の方法</vt:lpstr>
      <vt:lpstr>3. データ  3-1 新規ドキュメントの作成方法</vt:lpstr>
      <vt:lpstr>3. データ  3-2 ドメインをクラウドに保存</vt:lpstr>
      <vt:lpstr>3. データ  3-2 ドメインをクラウドに保存</vt:lpstr>
      <vt:lpstr>3. データ  3-3 ドキュメントを開く</vt:lpstr>
      <vt:lpstr>3. データ  3-3 ドキュメントを開く</vt:lpstr>
      <vt:lpstr>3. データ  3-4 デザインを削除</vt:lpstr>
      <vt:lpstr>4. スケッチ  4-1　基礎</vt:lpstr>
      <vt:lpstr>4. スケッチ  4-1　基礎</vt:lpstr>
      <vt:lpstr>4. スケッチ  4-1　基礎</vt:lpstr>
      <vt:lpstr>4. スケッチ  4-2　線分</vt:lpstr>
      <vt:lpstr>4. スケッチ  4-2　線分</vt:lpstr>
      <vt:lpstr>4. スケッチ  4-3　長方形</vt:lpstr>
      <vt:lpstr>4. スケッチ  4-4　円</vt:lpstr>
      <vt:lpstr>課題①　直線で図形を描く</vt:lpstr>
      <vt:lpstr>課題②　長方形で図形を描く</vt:lpstr>
      <vt:lpstr>5.作成  5-1　押し出し</vt:lpstr>
      <vt:lpstr>5.作成  5-1　押し出し</vt:lpstr>
      <vt:lpstr>5.作成  5-1　押し出し</vt:lpstr>
      <vt:lpstr>5.作成  5-1　押し出し</vt:lpstr>
      <vt:lpstr>5.作成  5-1　押し出し</vt:lpstr>
      <vt:lpstr>課題③　立方体のフレームの作成</vt:lpstr>
      <vt:lpstr>課題④　３Ｄパーツを組み合わせる</vt:lpstr>
    </vt:vector>
  </TitlesOfParts>
  <Company>MouseComputer PC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Creoの使い方講習 </dc:title>
  <dc:creator>Yuya Morikami</dc:creator>
  <cp:lastModifiedBy>岩丸 直樹</cp:lastModifiedBy>
  <cp:revision>97</cp:revision>
  <dcterms:created xsi:type="dcterms:W3CDTF">2017-06-08T05:59:45Z</dcterms:created>
  <dcterms:modified xsi:type="dcterms:W3CDTF">2019-03-09T14:58:05Z</dcterms:modified>
</cp:coreProperties>
</file>